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2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86" r:id="rId3"/>
    <p:sldId id="287" r:id="rId4"/>
    <p:sldId id="284" r:id="rId5"/>
    <p:sldId id="285" r:id="rId6"/>
    <p:sldId id="261" r:id="rId7"/>
    <p:sldId id="288" r:id="rId8"/>
    <p:sldId id="282" r:id="rId9"/>
    <p:sldId id="289" r:id="rId10"/>
    <p:sldId id="275" r:id="rId11"/>
    <p:sldId id="290" r:id="rId12"/>
    <p:sldId id="259" r:id="rId13"/>
    <p:sldId id="262" r:id="rId14"/>
    <p:sldId id="263" r:id="rId15"/>
    <p:sldId id="264" r:id="rId16"/>
    <p:sldId id="291" r:id="rId17"/>
    <p:sldId id="277" r:id="rId18"/>
    <p:sldId id="278" r:id="rId19"/>
    <p:sldId id="292" r:id="rId20"/>
    <p:sldId id="279" r:id="rId21"/>
    <p:sldId id="280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7316" autoAdjust="0"/>
    <p:restoredTop sz="85874" autoAdjust="0"/>
  </p:normalViewPr>
  <p:slideViewPr>
    <p:cSldViewPr>
      <p:cViewPr>
        <p:scale>
          <a:sx n="90" d="100"/>
          <a:sy n="90" d="100"/>
        </p:scale>
        <p:origin x="-582" y="1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55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BAC281-5300-4501-A730-24A34A49A0C6}" type="datetimeFigureOut">
              <a:rPr lang="zh-TW" altLang="en-US" smtClean="0"/>
              <a:t>2014/11/27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B7AE14-DEDD-4985-B539-8D43B2AC75F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8955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8C5CC-6E9D-43DF-AC71-C35F1B1409D6}" type="datetimeFigureOut">
              <a:rPr lang="zh-TW" altLang="en-US" smtClean="0"/>
              <a:t>2014/11/27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F480-9005-4961-AF52-BFE184A420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6578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8C5CC-6E9D-43DF-AC71-C35F1B1409D6}" type="datetimeFigureOut">
              <a:rPr lang="zh-TW" altLang="en-US" smtClean="0"/>
              <a:t>2014/11/27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F480-9005-4961-AF52-BFE184A420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1429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8C5CC-6E9D-43DF-AC71-C35F1B1409D6}" type="datetimeFigureOut">
              <a:rPr lang="zh-TW" altLang="en-US" smtClean="0"/>
              <a:t>2014/11/27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F480-9005-4961-AF52-BFE184A420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88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8C5CC-6E9D-43DF-AC71-C35F1B1409D6}" type="datetimeFigureOut">
              <a:rPr lang="zh-TW" altLang="en-US" smtClean="0"/>
              <a:t>2014/11/27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F480-9005-4961-AF52-BFE184A420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5565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8C5CC-6E9D-43DF-AC71-C35F1B1409D6}" type="datetimeFigureOut">
              <a:rPr lang="zh-TW" altLang="en-US" smtClean="0"/>
              <a:t>2014/11/27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F480-9005-4961-AF52-BFE184A420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9109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8C5CC-6E9D-43DF-AC71-C35F1B1409D6}" type="datetimeFigureOut">
              <a:rPr lang="zh-TW" altLang="en-US" smtClean="0"/>
              <a:t>2014/11/27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F480-9005-4961-AF52-BFE184A420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7500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8C5CC-6E9D-43DF-AC71-C35F1B1409D6}" type="datetimeFigureOut">
              <a:rPr lang="zh-TW" altLang="en-US" smtClean="0"/>
              <a:t>2014/11/27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F480-9005-4961-AF52-BFE184A420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5141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8C5CC-6E9D-43DF-AC71-C35F1B1409D6}" type="datetimeFigureOut">
              <a:rPr lang="zh-TW" altLang="en-US" smtClean="0"/>
              <a:t>2014/11/27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F480-9005-4961-AF52-BFE184A420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0378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8C5CC-6E9D-43DF-AC71-C35F1B1409D6}" type="datetimeFigureOut">
              <a:rPr lang="zh-TW" altLang="en-US" smtClean="0"/>
              <a:t>2014/11/27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F480-9005-4961-AF52-BFE184A420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327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8C5CC-6E9D-43DF-AC71-C35F1B1409D6}" type="datetimeFigureOut">
              <a:rPr lang="zh-TW" altLang="en-US" smtClean="0"/>
              <a:t>2014/11/27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F480-9005-4961-AF52-BFE184A420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4443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8C5CC-6E9D-43DF-AC71-C35F1B1409D6}" type="datetimeFigureOut">
              <a:rPr lang="zh-TW" altLang="en-US" smtClean="0"/>
              <a:t>2014/11/27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9F480-9005-4961-AF52-BFE184A420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6279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8C5CC-6E9D-43DF-AC71-C35F1B1409D6}" type="datetimeFigureOut">
              <a:rPr lang="zh-TW" altLang="en-US" smtClean="0"/>
              <a:t>2014/11/27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9F480-9005-4961-AF52-BFE184A420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964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38468;&#20214;/&#26657;&#20839;&#35413;&#20272;&#36039;&#26009;&#27298;&#26680;&#34920;.doc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26032;&#21271;&#24066;&#19977;&#32026;.pdf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&#38468;&#20214;/102&#26657;&#20839;&#30097;&#20284;&#29983;&#31721;&#36984;&#27231;&#21046;.docx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&#38468;&#20214;/ABCD&#21345;/102&#23416;&#24180;&#24230;&#20491;&#26696;&#38364;&#25079;&#21345;A&#34920;.doc" TargetMode="External"/><Relationship Id="rId3" Type="http://schemas.openxmlformats.org/officeDocument/2006/relationships/image" Target="../media/image2.jpg"/><Relationship Id="rId7" Type="http://schemas.openxmlformats.org/officeDocument/2006/relationships/hyperlink" Target="&#38468;&#20214;/8.&#26222;&#36890;&#25945;&#32946;&#20171;&#20837;&#23416;&#32722;&#21839;&#38988;&#36628;&#23566;&#25104;&#25928;&#35370;&#35527;&#35352;&#37636;.doc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hyperlink" Target="&#38468;&#20214;/7.&#26222;&#36890;&#25945;&#32946;&#20171;&#20837;&#24773;&#32210;&#25110;&#34892;&#28858;&#21839;&#38988;&#36628;&#23566;&#25104;&#25928;&#35370;&#35527;&#35352;&#37636;.doc" TargetMode="Externa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&#38468;&#20214;/6.&#29305;&#27530;&#38656;&#27714;&#23416;&#29983;&#36681;&#20171;&#34920;.doc" TargetMode="External"/><Relationship Id="rId3" Type="http://schemas.openxmlformats.org/officeDocument/2006/relationships/hyperlink" Target="&#38468;&#20214;/1.&#29677;&#32026;&#20491;&#26696;&#36681;&#20171;&#24409;&#25972;&#34920;&#20214;.docx" TargetMode="External"/><Relationship Id="rId7" Type="http://schemas.openxmlformats.org/officeDocument/2006/relationships/hyperlink" Target="&#38468;&#20214;/5.&#23416;&#26657;&#36969;&#25033;&#33021;&#21147;&#37327;&#34920;.doc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hyperlink" Target="&#38468;&#20214;/2.&#20339;&#26519;&#22283;&#20013;&#23566;&#24107;&#25552;&#22577;&#36681;&#20171;&#21934;(&#23566;&#24107;&#22635;&#23531;).doc" TargetMode="External"/><Relationship Id="rId5" Type="http://schemas.openxmlformats.org/officeDocument/2006/relationships/hyperlink" Target="&#38468;&#20214;/3.&#23478;&#38263;-&#25509;&#21463;&#26657;&#20839;&#28204;&#39511;&#35413;&#20272;&#24847;&#39000;&#34920;.doc" TargetMode="External"/><Relationship Id="rId10" Type="http://schemas.openxmlformats.org/officeDocument/2006/relationships/hyperlink" Target="&#38468;&#20214;/7.&#26222;&#36890;&#25945;&#32946;&#20171;&#20837;&#24773;&#32210;&#25110;&#34892;&#28858;&#21839;&#38988;&#36628;&#23566;&#25104;&#25928;&#35370;&#35527;&#35352;&#37636;.doc" TargetMode="External"/><Relationship Id="rId4" Type="http://schemas.openxmlformats.org/officeDocument/2006/relationships/hyperlink" Target="&#38468;&#20214;/4.&#20339;&#26519;&#22283;&#20013;&#29305;&#25945;&#32068;&#36681;&#20171;&#21934;(&#23478;&#38263;&#21516;&#24847;&#26360;).doc" TargetMode="External"/><Relationship Id="rId9" Type="http://schemas.openxmlformats.org/officeDocument/2006/relationships/hyperlink" Target="&#38468;&#20214;/8.&#26222;&#36890;&#25945;&#32946;&#20171;&#20837;&#23416;&#32722;&#21839;&#38988;&#36628;&#23566;&#25104;&#25928;&#35370;&#35527;&#35352;&#37636;.doc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-99392"/>
            <a:ext cx="9048447" cy="609329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010543"/>
          </a:xfrm>
        </p:spPr>
        <p:txBody>
          <a:bodyPr>
            <a:noAutofit/>
          </a:bodyPr>
          <a:lstStyle/>
          <a:p>
            <a:r>
              <a:rPr lang="zh-TW" altLang="en-US" sz="6000" b="1" dirty="0" smtClean="0">
                <a:latin typeface="標楷體" pitchFamily="65" charset="-120"/>
                <a:ea typeface="標楷體" pitchFamily="65" charset="-120"/>
              </a:rPr>
              <a:t>新北市佳林國中</a:t>
            </a:r>
            <a:r>
              <a:rPr lang="en-US" altLang="zh-TW" sz="60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6000" b="1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sz="60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99592" y="3645024"/>
            <a:ext cx="7416824" cy="792088"/>
          </a:xfrm>
        </p:spPr>
        <p:txBody>
          <a:bodyPr>
            <a:noAutofit/>
          </a:bodyPr>
          <a:lstStyle/>
          <a:p>
            <a:r>
              <a:rPr lang="en-US" altLang="zh-TW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itchFamily="65" charset="-120"/>
                <a:ea typeface="標楷體" pitchFamily="65" charset="-120"/>
              </a:rPr>
              <a:t>103</a:t>
            </a:r>
            <a:r>
              <a:rPr lang="zh-TW" alt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itchFamily="65" charset="-120"/>
                <a:ea typeface="標楷體" pitchFamily="65" charset="-120"/>
              </a:rPr>
              <a:t>學年度 校內轉介說明會</a:t>
            </a:r>
            <a:endParaRPr lang="zh-TW" altLang="en-US" sz="4400" b="1" dirty="0">
              <a:solidFill>
                <a:schemeClr val="tx1">
                  <a:lumMod val="85000"/>
                  <a:lumOff val="1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6372200" y="6011169"/>
            <a:ext cx="2448273" cy="6926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文鼎火柴體" pitchFamily="82" charset="-120"/>
                <a:ea typeface="文鼎火柴體" pitchFamily="82" charset="-120"/>
              </a:rPr>
              <a:t>輔導處  特教組</a:t>
            </a:r>
            <a:endParaRPr lang="zh-TW" altLang="en-US" sz="2400" dirty="0">
              <a:latin typeface="文鼎火柴體" pitchFamily="82" charset="-120"/>
              <a:ea typeface="文鼎火柴體" pitchFamily="82" charset="-120"/>
            </a:endParaRPr>
          </a:p>
        </p:txBody>
      </p:sp>
      <p:sp>
        <p:nvSpPr>
          <p:cNvPr id="5" name="框架 4"/>
          <p:cNvSpPr/>
          <p:nvPr/>
        </p:nvSpPr>
        <p:spPr>
          <a:xfrm>
            <a:off x="6300192" y="5993905"/>
            <a:ext cx="2520281" cy="747464"/>
          </a:xfrm>
          <a:prstGeom prst="frame">
            <a:avLst>
              <a:gd name="adj1" fmla="val 16767"/>
            </a:avLst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25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-171400"/>
            <a:ext cx="8229600" cy="864096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學生接受測驗後，確定有問題者</a:t>
            </a:r>
            <a:endParaRPr lang="zh-TW" altLang="en-US" sz="40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548680"/>
            <a:ext cx="8964488" cy="6120680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導師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請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依據</a:t>
            </a:r>
            <a:r>
              <a:rPr lang="en-US" altLang="zh-TW" sz="24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zh-TW" sz="2400" b="1" u="sng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hlinkClick r:id="rId3" action="ppaction://hlinkfile"/>
              </a:rPr>
              <a:t>申請</a:t>
            </a:r>
            <a:r>
              <a:rPr lang="zh-TW" altLang="zh-TW" sz="2400" b="1" u="sng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  <a:hlinkClick r:id="rId3" action="ppaction://hlinkfile"/>
              </a:rPr>
              <a:t>入資源班資料檢核表</a:t>
            </a:r>
            <a:r>
              <a:rPr lang="en-US" altLang="zh-TW" sz="24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』</a:t>
            </a:r>
            <a:endParaRPr lang="zh-TW" altLang="zh-TW" sz="2400" b="1" u="sng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AutoNum type="arabicPeriod"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lt"/>
              <a:buAutoNum type="arabicPeriod"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4949387"/>
              </p:ext>
            </p:extLst>
          </p:nvPr>
        </p:nvGraphicFramePr>
        <p:xfrm>
          <a:off x="467544" y="1196752"/>
          <a:ext cx="8136904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6192688"/>
              </a:tblGrid>
              <a:tr h="370840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共同必附文件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佳林國中特教組轉介單（一定要填喔！謝謝！）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特殊需求學生轉介資料表</a:t>
                      </a: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-100R</a:t>
                      </a: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（一定要填喔！謝謝！）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普通班教師訪談大綱</a:t>
                      </a: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/</a:t>
                      </a: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輔導記錄（一定要填喔！謝謝！）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接受校內測驗評估 意願表</a:t>
                      </a: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-</a:t>
                      </a: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家長同意書（請家長同意後簽名）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學習方面問題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國小資料（例如：國小成績和相關紀錄） </a:t>
                      </a: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 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304800" algn="l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國中段考成績（註：全班段考成績總表）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304800" algn="l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作業單或作業一至二件（聯絡簿或日記亦可）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304800" algn="l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普通班試卷（平時測驗或段考試卷）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感官方面問題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健康紀錄表 </a:t>
                      </a: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              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醫院診斷證明（如視覺、聽覺、肢體或其他，請導師查查</a:t>
                      </a: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…</a:t>
                      </a: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）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情緒方面問題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學生輔導記錄卡</a:t>
                      </a: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B</a:t>
                      </a: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卡（幫忙影印一下！）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其他晤談或輔導紀錄</a:t>
                      </a: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(</a:t>
                      </a: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從輔導組</a:t>
                      </a: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)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有則必附文件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身心障礙手冊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醫院診斷證明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600" b="1" kern="1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標楷體"/>
                        </a:rPr>
                        <a:t>用藥紀錄（藥袋、藥名、功效、用量、用藥時間）</a:t>
                      </a:r>
                      <a:endParaRPr lang="zh-TW" sz="1600" b="1" kern="1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41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924944"/>
            <a:ext cx="7772400" cy="936104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latin typeface="標楷體" pitchFamily="65" charset="-120"/>
                <a:ea typeface="標楷體" pitchFamily="65" charset="-120"/>
              </a:rPr>
              <a:t>轉介可評估向度</a:t>
            </a:r>
            <a:endParaRPr lang="zh-TW" altLang="en-US" sz="54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6787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轉介時應該評估的地方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一、 一般學習能力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平時看似聰明，和一般生無異。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學習速度慢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，明顯比同班同學差。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注意力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差，不易持續專心進行活動。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記憶力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差，常記不住老師或父母交代的事情。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理解能力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差，常弄不清楚抽象或複雜的符號或詞彙。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組織力差，說話或做事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1785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31714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轉介時應該評估的地方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196752"/>
            <a:ext cx="8373616" cy="53285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二、 學業表現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聽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聽話理解能力差</a:t>
            </a: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常抓不到老師或同學說話重點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不喜歡聽人家說話或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講解，聽課比自己學習更不專心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說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在學校幾乎不說話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口語表達能力超級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差，無法和老師或同學溝通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說話不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清楚，一般人聽不懂</a:t>
            </a: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讀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sz="2200" b="1" dirty="0" smtClean="0">
                <a:latin typeface="標楷體" pitchFamily="65" charset="-120"/>
                <a:ea typeface="標楷體" pitchFamily="65" charset="-120"/>
              </a:rPr>
              <a:t>不會注音符號</a:t>
            </a:r>
            <a:endParaRPr lang="en-US" altLang="zh-TW" sz="2200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sz="2200" b="1" dirty="0" smtClean="0">
                <a:latin typeface="標楷體" pitchFamily="65" charset="-120"/>
                <a:ea typeface="標楷體" pitchFamily="65" charset="-120"/>
              </a:rPr>
              <a:t>不會認字，或會認讀的字很少</a:t>
            </a:r>
            <a:r>
              <a:rPr lang="en-US" altLang="zh-TW" sz="22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200" b="1" dirty="0" smtClean="0">
                <a:latin typeface="標楷體" pitchFamily="65" charset="-120"/>
                <a:ea typeface="標楷體" pitchFamily="65" charset="-120"/>
              </a:rPr>
              <a:t>比一般同學少很多</a:t>
            </a:r>
            <a:r>
              <a:rPr lang="en-US" altLang="zh-TW" sz="22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lvl="2"/>
            <a:r>
              <a:rPr lang="zh-TW" altLang="en-US" sz="2200" b="1" dirty="0">
                <a:latin typeface="標楷體" pitchFamily="65" charset="-120"/>
                <a:ea typeface="標楷體" pitchFamily="65" charset="-120"/>
              </a:rPr>
              <a:t>無法讀</a:t>
            </a:r>
            <a:r>
              <a:rPr lang="zh-TW" altLang="en-US" sz="2200" b="1" dirty="0" smtClean="0">
                <a:latin typeface="標楷體" pitchFamily="65" charset="-120"/>
                <a:ea typeface="標楷體" pitchFamily="65" charset="-120"/>
              </a:rPr>
              <a:t>課本或考卷說明</a:t>
            </a:r>
            <a:endParaRPr lang="en-US" altLang="zh-TW" sz="2200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sz="2200" b="1" dirty="0">
                <a:latin typeface="標楷體" pitchFamily="65" charset="-120"/>
                <a:ea typeface="標楷體" pitchFamily="65" charset="-120"/>
              </a:rPr>
              <a:t>閱讀不</a:t>
            </a:r>
            <a:r>
              <a:rPr lang="zh-TW" altLang="en-US" sz="2200" b="1" dirty="0" smtClean="0">
                <a:latin typeface="標楷體" pitchFamily="65" charset="-120"/>
                <a:ea typeface="標楷體" pitchFamily="65" charset="-120"/>
              </a:rPr>
              <a:t>流暢、常常斷斷續續或結結巴巴</a:t>
            </a:r>
            <a:endParaRPr lang="en-US" altLang="zh-TW" sz="2200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sz="2200" b="1" dirty="0">
                <a:latin typeface="標楷體" pitchFamily="65" charset="-120"/>
                <a:ea typeface="標楷體" pitchFamily="65" charset="-120"/>
              </a:rPr>
              <a:t>無法</a:t>
            </a:r>
            <a:r>
              <a:rPr lang="zh-TW" altLang="en-US" sz="2200" b="1" dirty="0" smtClean="0">
                <a:latin typeface="標楷體" pitchFamily="65" charset="-120"/>
                <a:ea typeface="標楷體" pitchFamily="65" charset="-120"/>
              </a:rPr>
              <a:t>理解課文大意或複述閱讀內容的重點</a:t>
            </a:r>
            <a:endParaRPr lang="en-US" altLang="zh-TW" sz="22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lvl="1" indent="0">
              <a:buNone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462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31714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轉介時應該評估的地方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3285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二、 學業表現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寫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寫字困難，連仿寫或抄聯絡簿都有困難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作業書寫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凌亂，寫字像畫圖、拼湊完成、重複描寫塗改。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不會寫出完整通順的句子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是不會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!! 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不是不想喔。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算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較高層思考推理與同齡同學會差不多，但基本運算能力有困難。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不會一對一的數數。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只能唸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出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20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以下的數字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需要手指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協助運算加減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會加減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運算，但不會解應用問題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像是原有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100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元，花了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20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元，剩下多少元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lvl="2"/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雖學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過小數、分數，但分數、小數或比例的概念差，不會運用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797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31714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轉介時應該評估的地方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三、 學校生活適應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經常忘記上課要帶的聯絡簿、課本或文具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經常沒有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繳交作業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請儘量排除家庭因素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!!)</a:t>
            </a:r>
          </a:p>
          <a:p>
            <a:pPr lvl="1">
              <a:buFont typeface="Wingdings" pitchFamily="2" charset="2"/>
              <a:buChar char="ü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參與各項活動的反應與動作比一般同學慢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對人際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互動判斷常有錯誤，容易造成衝突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說話不合情境或措辭不當，易造成溝通方面誤會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回答答非所問，不能針對問題答覆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會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以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哭泣或表現其他問題行為，逃避閱讀或做作業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動作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笨拙、奇怪或方向顛倒、緩慢，平衡感不佳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Font typeface="Wingdings" pitchFamily="2" charset="2"/>
              <a:buChar char="ü"/>
            </a:pP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2069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936104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注意事項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645024"/>
            <a:ext cx="6400800" cy="792088"/>
          </a:xfrm>
        </p:spPr>
        <p:txBody>
          <a:bodyPr>
            <a:normAutofit/>
          </a:bodyPr>
          <a:lstStyle/>
          <a:p>
            <a:endParaRPr lang="zh-TW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6787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pPr algn="l"/>
            <a:r>
              <a:rPr lang="zh-TW" altLang="zh-TW" sz="3200" b="1" dirty="0">
                <a:latin typeface="標楷體" pitchFamily="65" charset="-120"/>
                <a:ea typeface="標楷體" pitchFamily="65" charset="-120"/>
              </a:rPr>
              <a:t>因本校人力不足以及測驗成本的考量，建議您推薦時參考以下各點：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l"/>
            </a:pP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學科成就間有明顯差異（例如數學常考高分，而國文卻常是及格邊緣）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段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考國文、數學科成績明顯低落（例如通常考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20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分以下，一般課業輔導難以補救）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b="1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情緒</a:t>
            </a:r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或行為與班上一般同齡同學有很明顯的差異，在班級的生活適應或人際互動方面有困難者（此點建議先轉介輔導組，經一般輔導無效後再轉介至本組）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b="1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已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有醫院診斷證明且家長監護人同意輔導處進行測驗評估者。</a:t>
            </a:r>
            <a:endParaRPr lang="zh-TW" altLang="zh-TW" sz="2400" b="1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748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校內提報轉介的注意事項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學生轉介至特教組前，請</a:t>
            </a:r>
            <a:r>
              <a:rPr lang="zh-TW" altLang="zh-TW" b="1" u="sng" dirty="0">
                <a:latin typeface="標楷體" pitchFamily="65" charset="-120"/>
                <a:ea typeface="標楷體" pitchFamily="65" charset="-120"/>
              </a:rPr>
              <a:t>務必事先與家長溝通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聯絡</a:t>
            </a:r>
            <a:r>
              <a:rPr lang="zh-TW" altLang="zh-TW" sz="36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導師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欲轉介疑似</a:t>
            </a:r>
            <a:r>
              <a:rPr lang="zh-TW" altLang="zh-TW" b="1" u="sng" dirty="0">
                <a:latin typeface="標楷體" pitchFamily="65" charset="-120"/>
                <a:ea typeface="標楷體" pitchFamily="65" charset="-120"/>
              </a:rPr>
              <a:t>情緒行為障礙學生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，請先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責任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區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輔導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老師討論，共同評估該生是否需要接受篩選，或是接受輔導諮商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b="1" dirty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若為</a:t>
            </a:r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低成就，或感官、家庭、文化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等因素影響學習與適應而非特殊教育需求學生，建議安排其他適合的轉介與輔導。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384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936104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相關法規參考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645024"/>
            <a:ext cx="6400800" cy="792088"/>
          </a:xfrm>
        </p:spPr>
        <p:txBody>
          <a:bodyPr>
            <a:normAutofit/>
          </a:bodyPr>
          <a:lstStyle/>
          <a:p>
            <a:endParaRPr lang="zh-TW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057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報告目錄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新北市三級輔導轉介流程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校內篩選轉介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轉介相關表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件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資料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蒐集檢核表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轉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介時，可參考的評估向度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提報轉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介的注意事項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相關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法規參考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7338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49694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最後，想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再分享的是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法規中有提到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「身心障礙及資賦優異學生鑑定標準」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6805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條：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本法第三條第七款所稱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情緒行為障礙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，指長期情緒或行為表現顯著異常，嚴重影響學校適應者；其障礙非因智能、感官或健康等因素直接造成之結果。 </a:t>
            </a: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前項情緒行為障礙之症狀，包括精神性疾患、情感性疾患、畏懼性疾患、焦慮性疾患、注意力缺陷過動症、或有其他持續性之情緒或行為問題者。 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第一項所定情緒行為障礙，其鑑定基準依下列各款規定： </a:t>
            </a: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一、情緒或行為表現顯著異於其同年齡或社會文化之常態者，得參考精神科醫師之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診斷認定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之。 </a:t>
            </a: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二、除學校外，在家庭、社區、社會或任一情境中顯現適應困難。 </a:t>
            </a: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三、在學業、社會、人際、生活等適應有顯著困難，且經評估後確定</a:t>
            </a:r>
            <a:r>
              <a:rPr lang="zh-TW" altLang="en-US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一般教育所提供之介入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，仍難獲得有效改善。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直線圖說文字 1 (無框線) 3"/>
          <p:cNvSpPr/>
          <p:nvPr/>
        </p:nvSpPr>
        <p:spPr>
          <a:xfrm>
            <a:off x="5098274" y="3429000"/>
            <a:ext cx="3168352" cy="1296144"/>
          </a:xfrm>
          <a:prstGeom prst="callout1">
            <a:avLst>
              <a:gd name="adj1" fmla="val 58946"/>
              <a:gd name="adj2" fmla="val -1957"/>
              <a:gd name="adj3" fmla="val 112500"/>
              <a:gd name="adj4" fmla="val -38333"/>
            </a:avLst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半年觀察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buAutoNum type="arabicPeriod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輔導老師介入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buAutoNum type="arabicPeriod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半年服藥紀錄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buAutoNum type="arabicPeriod"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醫師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診斷書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018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49694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最後，想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再分享的是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法規中有提到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「身心障礙及資賦優異學生鑑定標準」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916832"/>
            <a:ext cx="8496944" cy="46805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條：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本法第三條第八款所稱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學習障礙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，統稱神經心理功能異常而顯現出注意、記憶、理解、知覺、知覺動作、推理等能力有問題，致在聽、說、讀、寫或算等學習上有顯著困難者；其障礙並非因感官、智能、情緒等障礙因素或文化刺激不足、教學不當等環境因素所直接造成之結果。 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前項所定學習障礙，其鑑定基準依下列各款規定： </a:t>
            </a: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一、智力正常或在正常程度以上。 </a:t>
            </a: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二、個人內在能力有顯著差異。 </a:t>
            </a:r>
          </a:p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三、聽覺理解、口語表達、識字、閱讀理解、書寫、數學運算等學習表現有顯著困難，且經確定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一般教育所提供之介入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，仍難有效改善。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8399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936104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latin typeface="標楷體" pitchFamily="65" charset="-120"/>
                <a:ea typeface="標楷體" pitchFamily="65" charset="-120"/>
              </a:rPr>
              <a:t>三級輔導、校內篩選轉介</a:t>
            </a:r>
            <a:endParaRPr lang="zh-TW" altLang="en-US" sz="54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645024"/>
            <a:ext cx="6400800" cy="792088"/>
          </a:xfrm>
        </p:spPr>
        <p:txBody>
          <a:bodyPr>
            <a:normAutofit/>
          </a:bodyPr>
          <a:lstStyle/>
          <a:p>
            <a:endParaRPr lang="zh-TW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1566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三級輔導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&amp;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校內篩選轉介機制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700808"/>
            <a:ext cx="8640960" cy="4425355"/>
          </a:xfrm>
        </p:spPr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  <a:hlinkClick r:id="rId3" action="ppaction://hlinkfile"/>
              </a:rPr>
              <a:t>新北市所屬各級學校學生三級輔導轉介流程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  <a:hlinkClick r:id="rId4" action="ppaction://hlinkfile"/>
              </a:rPr>
              <a:t>新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  <a:hlinkClick r:id="rId4" action="ppaction://hlinkfile"/>
              </a:rPr>
              <a:t>北市佳林國中校內篩選轉介機制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134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64312" cy="6873234"/>
          </a:xfrm>
          <a:prstGeom prst="rect">
            <a:avLst/>
          </a:prstGeom>
        </p:spPr>
      </p:pic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3493679"/>
              </p:ext>
            </p:extLst>
          </p:nvPr>
        </p:nvGraphicFramePr>
        <p:xfrm>
          <a:off x="1979712" y="72008"/>
          <a:ext cx="4680520" cy="6785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3" name="Acrobat Document" r:id="rId4" imgW="5667122" imgH="8019837" progId="AcroExch.Document.7">
                  <p:embed/>
                </p:oleObj>
              </mc:Choice>
              <mc:Fallback>
                <p:oleObj name="Acrobat Document" r:id="rId4" imgW="5667122" imgH="8019837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79712" y="72008"/>
                        <a:ext cx="4680520" cy="67859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直線單箭頭接點 5"/>
          <p:cNvCxnSpPr/>
          <p:nvPr/>
        </p:nvCxnSpPr>
        <p:spPr>
          <a:xfrm>
            <a:off x="4345692" y="548680"/>
            <a:ext cx="0" cy="21602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圓角矩形 6"/>
          <p:cNvSpPr/>
          <p:nvPr/>
        </p:nvSpPr>
        <p:spPr>
          <a:xfrm>
            <a:off x="179512" y="476672"/>
            <a:ext cx="2664296" cy="28803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000" b="1" dirty="0">
                <a:solidFill>
                  <a:srgbClr val="008A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hlinkClick r:id="rId6" action="ppaction://hlinkfile"/>
              </a:rPr>
              <a:t>普通教育</a:t>
            </a:r>
            <a:r>
              <a:rPr lang="zh-TW" altLang="en-US" sz="1000" b="1" dirty="0" smtClean="0">
                <a:solidFill>
                  <a:srgbClr val="008A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hlinkClick r:id="rId6" action="ppaction://hlinkfile"/>
              </a:rPr>
              <a:t>介入</a:t>
            </a:r>
            <a:r>
              <a:rPr lang="zh-TW" altLang="en-US" sz="1000" b="1" u="sng" dirty="0" smtClean="0">
                <a:solidFill>
                  <a:srgbClr val="008A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hlinkClick r:id="rId6" action="ppaction://hlinkfile"/>
              </a:rPr>
              <a:t>情緒行為問題</a:t>
            </a:r>
            <a:r>
              <a:rPr lang="zh-TW" altLang="en-US" sz="1000" b="1" dirty="0">
                <a:solidFill>
                  <a:srgbClr val="008A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hlinkClick r:id="rId6" action="ppaction://hlinkfile"/>
              </a:rPr>
              <a:t>輔導成效調查表</a:t>
            </a:r>
            <a:endParaRPr lang="en-US" altLang="zh-TW" sz="1000" b="1" dirty="0">
              <a:solidFill>
                <a:srgbClr val="008A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2339752" y="1988840"/>
            <a:ext cx="1944216" cy="46820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轉</a:t>
            </a:r>
            <a:r>
              <a:rPr lang="zh-TW" altLang="en-US" sz="2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介前介入</a:t>
            </a:r>
            <a:endParaRPr lang="en-US" altLang="zh-TW" sz="2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251520" y="1484784"/>
            <a:ext cx="2376264" cy="28803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000" b="1" dirty="0">
                <a:solidFill>
                  <a:srgbClr val="008A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hlinkClick r:id="rId7" action="ppaction://hlinkfile"/>
              </a:rPr>
              <a:t>普通教育介入</a:t>
            </a:r>
            <a:r>
              <a:rPr lang="zh-TW" altLang="en-US" sz="1000" b="1" u="sng" dirty="0">
                <a:solidFill>
                  <a:srgbClr val="008A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hlinkClick r:id="rId7" action="ppaction://hlinkfile"/>
              </a:rPr>
              <a:t>學習問題</a:t>
            </a:r>
            <a:r>
              <a:rPr lang="zh-TW" altLang="en-US" sz="1000" b="1" dirty="0">
                <a:solidFill>
                  <a:srgbClr val="008A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  <a:hlinkClick r:id="rId7" action="ppaction://hlinkfile"/>
              </a:rPr>
              <a:t>輔導成效調查表</a:t>
            </a:r>
            <a:endParaRPr lang="en-US" altLang="zh-TW" sz="1000" b="1" dirty="0">
              <a:solidFill>
                <a:srgbClr val="008A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甜甜圈 9"/>
          <p:cNvSpPr/>
          <p:nvPr/>
        </p:nvSpPr>
        <p:spPr>
          <a:xfrm>
            <a:off x="4972774" y="1157154"/>
            <a:ext cx="792088" cy="504056"/>
          </a:xfrm>
          <a:prstGeom prst="donut">
            <a:avLst>
              <a:gd name="adj" fmla="val 747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" name="直線圖說文字 1 10"/>
          <p:cNvSpPr/>
          <p:nvPr/>
        </p:nvSpPr>
        <p:spPr>
          <a:xfrm>
            <a:off x="6521480" y="476672"/>
            <a:ext cx="1722928" cy="671832"/>
          </a:xfrm>
          <a:prstGeom prst="borderCallout1">
            <a:avLst>
              <a:gd name="adj1" fmla="val 52221"/>
              <a:gd name="adj2" fmla="val -4570"/>
              <a:gd name="adj3" fmla="val 112500"/>
              <a:gd name="adj4" fmla="val -3833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hlinkClick r:id="rId8" action="ppaction://hlinkfile"/>
              </a:rPr>
              <a:t>個案關懷</a:t>
            </a:r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hlinkClick r:id="rId8" action="ppaction://hlinkfile"/>
              </a:rPr>
              <a:t>A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hlinkClick r:id="rId8" action="ppaction://hlinkfile"/>
              </a:rPr>
              <a:t>卡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7885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轉介對象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原則上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…</a:t>
            </a:r>
          </a:p>
          <a:p>
            <a:pPr>
              <a:lnSpc>
                <a:spcPct val="200000"/>
              </a:lnSpc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以七年級為主。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200000"/>
              </a:lnSpc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八年級生若有嚴重學習、行為、情緒問題者，亦可轉出共同討論。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9889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936104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轉介相關表件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645024"/>
            <a:ext cx="6400800" cy="792088"/>
          </a:xfrm>
        </p:spPr>
        <p:txBody>
          <a:bodyPr>
            <a:normAutofit/>
          </a:bodyPr>
          <a:lstStyle/>
          <a:p>
            <a:endParaRPr lang="zh-TW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5404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92088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導師轉介時需填寫表格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7938885"/>
              </p:ext>
            </p:extLst>
          </p:nvPr>
        </p:nvGraphicFramePr>
        <p:xfrm>
          <a:off x="251520" y="908720"/>
          <a:ext cx="8640959" cy="5120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337"/>
                <a:gridCol w="1003831"/>
                <a:gridCol w="7128791"/>
              </a:tblGrid>
              <a:tr h="1440160">
                <a:tc>
                  <a:txBody>
                    <a:bodyPr/>
                    <a:lstStyle/>
                    <a:p>
                      <a:endParaRPr lang="en-US" altLang="zh-TW" sz="20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en-US" altLang="zh-TW" sz="20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en-US" altLang="zh-TW" sz="20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endParaRPr lang="en-US" altLang="zh-TW" sz="20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轉</a:t>
                      </a:r>
                      <a:endParaRPr lang="en-US" altLang="zh-TW" sz="20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介</a:t>
                      </a:r>
                      <a:endParaRPr lang="en-US" altLang="zh-TW" sz="20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前</a:t>
                      </a:r>
                      <a:endParaRPr lang="zh-TW" altLang="en-US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20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endParaRPr lang="en-US" altLang="zh-TW" sz="20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endParaRPr lang="en-US" altLang="zh-TW" sz="20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endParaRPr lang="en-US" altLang="zh-TW" sz="20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家長</a:t>
                      </a:r>
                      <a:endParaRPr lang="en-US" altLang="zh-TW" sz="20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導師</a:t>
                      </a:r>
                      <a:endParaRPr lang="zh-TW" altLang="en-US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14350" indent="-514350">
                        <a:buFont typeface="+mj-lt"/>
                        <a:buAutoNum type="arabicPeriod"/>
                      </a:pP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hlinkClick r:id="rId3" action="ppaction://hlinkfile"/>
                        </a:rPr>
                        <a:t>班級轉介學生彙整單</a:t>
                      </a:r>
                      <a:endParaRPr lang="en-US" altLang="zh-TW" sz="2000" b="1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514350" indent="-514350">
                        <a:buFont typeface="+mj-lt"/>
                        <a:buAutoNum type="arabicPeriod"/>
                      </a:pP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hlinkClick r:id="rId4" action="ppaction://hlinkfile"/>
                        </a:rPr>
                        <a:t>家長轉介同意書</a:t>
                      </a: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告知家長，孩子要轉介至特教組做</a:t>
                      </a:r>
                      <a:r>
                        <a:rPr lang="zh-TW" altLang="en-US" sz="2000" b="1" u="sng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初步評估</a:t>
                      </a:r>
                      <a:r>
                        <a:rPr lang="en-US" altLang="zh-TW" sz="2000" b="1" u="sng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!</a:t>
                      </a: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marL="514350" indent="-514350">
                        <a:buFont typeface="+mj-lt"/>
                        <a:buAutoNum type="arabicPeriod"/>
                      </a:pP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hlinkClick r:id="rId5" action="ppaction://hlinkfile"/>
                        </a:rPr>
                        <a:t>家長</a:t>
                      </a: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hlinkClick r:id="rId5" action="ppaction://hlinkfile"/>
                        </a:rPr>
                        <a:t>-</a:t>
                      </a: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hlinkClick r:id="rId5" action="ppaction://hlinkfile"/>
                        </a:rPr>
                        <a:t>接受校內測驗評估意願表</a:t>
                      </a: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務必請</a:t>
                      </a:r>
                      <a:r>
                        <a:rPr lang="zh-TW" altLang="en-US" sz="2000" b="1" u="sng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監護人</a:t>
                      </a: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簽名</a:t>
                      </a: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!!!)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altLang="zh-TW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------------------------------------------------------</a:t>
                      </a:r>
                    </a:p>
                    <a:p>
                      <a:pPr marL="514350" marR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4"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  <a:hlinkClick r:id="rId6" action="ppaction://hlinkfile"/>
                        </a:rPr>
                        <a:t>導師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  <a:hlinkClick r:id="rId6" action="ppaction://hlinkfile"/>
                        </a:rPr>
                        <a:t>提報轉介單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(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請詳細填寫表格內容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)</a:t>
                      </a:r>
                      <a:endParaRPr lang="en-US" altLang="zh-TW" sz="1800" b="1" dirty="0" smtClean="0">
                        <a:solidFill>
                          <a:srgbClr val="008A3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hlinkClick r:id="rId7" action="ppaction://hlinkfile"/>
                      </a:endParaRPr>
                    </a:p>
                    <a:p>
                      <a:pPr marL="514350" indent="-514350">
                        <a:buFont typeface="+mj-lt"/>
                        <a:buAutoNum type="arabicPeriod" startAt="4"/>
                      </a:pPr>
                      <a:r>
                        <a:rPr lang="zh-TW" altLang="en-US" sz="1800" b="1" dirty="0" smtClean="0">
                          <a:solidFill>
                            <a:srgbClr val="008A3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  <a:hlinkClick r:id="rId7" action="ppaction://hlinkfile"/>
                        </a:rPr>
                        <a:t>學生社會適應量表</a:t>
                      </a:r>
                      <a:endParaRPr lang="en-US" altLang="zh-TW" sz="1800" b="1" dirty="0" smtClean="0">
                        <a:solidFill>
                          <a:srgbClr val="008A3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514350" indent="-514350">
                        <a:buFont typeface="+mj-lt"/>
                        <a:buAutoNum type="arabicPeriod" startAt="4"/>
                      </a:pPr>
                      <a:r>
                        <a:rPr lang="zh-TW" altLang="en-US" sz="1800" b="1" dirty="0" smtClean="0">
                          <a:solidFill>
                            <a:srgbClr val="008A3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  <a:hlinkClick r:id="rId8" action="ppaction://hlinkfile"/>
                        </a:rPr>
                        <a:t>特殊需求學生轉介資料表</a:t>
                      </a:r>
                      <a:r>
                        <a:rPr lang="en-US" altLang="zh-TW" sz="1800" b="1" dirty="0" smtClean="0">
                          <a:solidFill>
                            <a:srgbClr val="008A3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  <a:hlinkClick r:id="rId8" action="ppaction://hlinkfile"/>
                        </a:rPr>
                        <a:t>—100R—</a:t>
                      </a:r>
                      <a:r>
                        <a:rPr lang="zh-TW" altLang="en-US" sz="1800" b="1" dirty="0" smtClean="0">
                          <a:solidFill>
                            <a:srgbClr val="008A3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  <a:hlinkClick r:id="rId8" action="ppaction://hlinkfile"/>
                        </a:rPr>
                        <a:t> </a:t>
                      </a:r>
                      <a:endParaRPr lang="en-US" altLang="zh-TW" sz="1800" b="1" dirty="0" smtClean="0">
                        <a:solidFill>
                          <a:srgbClr val="008A3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514350" indent="-514350">
                        <a:buFont typeface="+mj-lt"/>
                        <a:buAutoNum type="arabicPeriod" startAt="4"/>
                      </a:pPr>
                      <a:r>
                        <a:rPr lang="zh-TW" altLang="en-US" sz="1800" b="1" dirty="0" smtClean="0">
                          <a:solidFill>
                            <a:srgbClr val="008A3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  <a:hlinkClick r:id="rId9" action="ppaction://hlinkfile"/>
                        </a:rPr>
                        <a:t>普通教育介入</a:t>
                      </a:r>
                      <a:r>
                        <a:rPr lang="zh-TW" altLang="en-US" sz="1800" b="1" u="sng" dirty="0" smtClean="0">
                          <a:solidFill>
                            <a:srgbClr val="008A3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  <a:hlinkClick r:id="rId9" action="ppaction://hlinkfile"/>
                        </a:rPr>
                        <a:t>學習問題</a:t>
                      </a:r>
                      <a:r>
                        <a:rPr lang="zh-TW" altLang="en-US" sz="1800" b="1" dirty="0" smtClean="0">
                          <a:solidFill>
                            <a:srgbClr val="008A3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  <a:hlinkClick r:id="rId9" action="ppaction://hlinkfile"/>
                        </a:rPr>
                        <a:t>輔導成效調查表</a:t>
                      </a:r>
                      <a:endParaRPr lang="en-US" altLang="zh-TW" sz="1800" b="1" dirty="0" smtClean="0">
                        <a:solidFill>
                          <a:srgbClr val="008A3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514350" indent="-514350">
                        <a:buFont typeface="+mj-lt"/>
                        <a:buAutoNum type="arabicPeriod" startAt="4"/>
                      </a:pPr>
                      <a:r>
                        <a:rPr lang="zh-TW" altLang="en-US" sz="1800" b="1" dirty="0" smtClean="0">
                          <a:solidFill>
                            <a:srgbClr val="008A3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  <a:hlinkClick r:id="rId10" action="ppaction://hlinkfile"/>
                        </a:rPr>
                        <a:t>普通教育介入</a:t>
                      </a:r>
                      <a:r>
                        <a:rPr lang="zh-TW" altLang="en-US" sz="1800" b="1" u="sng" dirty="0" smtClean="0">
                          <a:solidFill>
                            <a:srgbClr val="008A3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  <a:hlinkClick r:id="rId10" action="ppaction://hlinkfile"/>
                        </a:rPr>
                        <a:t>情緒或行為問題</a:t>
                      </a:r>
                      <a:r>
                        <a:rPr lang="zh-TW" altLang="en-US" sz="1800" b="1" dirty="0" smtClean="0">
                          <a:solidFill>
                            <a:srgbClr val="008A3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  <a:hlinkClick r:id="rId10" action="ppaction://hlinkfile"/>
                        </a:rPr>
                        <a:t>輔導成效調查表</a:t>
                      </a:r>
                      <a:endParaRPr lang="en-US" altLang="zh-TW" sz="1800" b="1" dirty="0" smtClean="0">
                        <a:solidFill>
                          <a:srgbClr val="008A3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909776"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轉</a:t>
                      </a:r>
                      <a:r>
                        <a:rPr lang="en-US" altLang="zh-TW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/>
                      </a:r>
                      <a:br>
                        <a:rPr lang="en-US" altLang="zh-TW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介</a:t>
                      </a:r>
                      <a:r>
                        <a:rPr lang="en-US" altLang="zh-TW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/>
                      </a:r>
                      <a:br>
                        <a:rPr lang="en-US" altLang="zh-TW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中</a:t>
                      </a:r>
                      <a:endParaRPr lang="zh-TW" altLang="en-US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家長</a:t>
                      </a:r>
                      <a:endParaRPr lang="en-US" altLang="zh-TW" sz="20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特教組</a:t>
                      </a:r>
                      <a:endParaRPr lang="zh-TW" altLang="en-US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特教組初篩評量</a:t>
                      </a:r>
                      <a:endParaRPr lang="en-US" altLang="zh-TW" sz="20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r>
                        <a:rPr lang="zh-TW" alt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多元評量：非語言智力測驗、三小測驗</a:t>
                      </a:r>
                      <a:r>
                        <a:rPr lang="en-US" altLang="zh-TW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閱讀理解、基本數學評量、認字量</a:t>
                      </a:r>
                      <a:r>
                        <a:rPr lang="en-US" altLang="zh-TW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/>
                      </a:r>
                      <a:br>
                        <a:rPr lang="en-US" altLang="zh-TW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lang="zh-TW" alt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     表</a:t>
                      </a:r>
                      <a:r>
                        <a:rPr lang="en-US" altLang="zh-TW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r>
                        <a:rPr lang="zh-TW" alt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、資源班自編測驗、觀察、晤談</a:t>
                      </a:r>
                      <a:endParaRPr lang="en-US" altLang="zh-TW" sz="16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128072"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轉</a:t>
                      </a:r>
                      <a:r>
                        <a:rPr lang="en-US" altLang="zh-TW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/>
                      </a:r>
                      <a:br>
                        <a:rPr lang="en-US" altLang="zh-TW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介</a:t>
                      </a:r>
                      <a:r>
                        <a:rPr lang="en-US" altLang="zh-TW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/>
                      </a:r>
                      <a:br>
                        <a:rPr lang="en-US" altLang="zh-TW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後</a:t>
                      </a:r>
                      <a:endParaRPr lang="zh-TW" altLang="en-US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導師</a:t>
                      </a:r>
                      <a:endParaRPr lang="en-US" altLang="zh-TW" sz="20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家長</a:t>
                      </a:r>
                      <a:r>
                        <a:rPr lang="en-US" altLang="zh-TW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/>
                      </a:r>
                      <a:br>
                        <a:rPr lang="en-US" altLang="zh-TW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特教組</a:t>
                      </a:r>
                      <a:endParaRPr lang="zh-TW" altLang="en-US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20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r>
                        <a:rPr lang="zh-TW" altLang="en-US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彙整結果－告知導師和家長－鑑定安置與提供建議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圓角矩形 5"/>
          <p:cNvSpPr/>
          <p:nvPr/>
        </p:nvSpPr>
        <p:spPr>
          <a:xfrm>
            <a:off x="840838" y="6165304"/>
            <a:ext cx="7488832" cy="64807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>
                <a:solidFill>
                  <a:srgbClr val="00B050"/>
                </a:solidFill>
                <a:latin typeface="文鼎新潮ＰＯＰ體P" pitchFamily="82" charset="-120"/>
                <a:ea typeface="文鼎新潮ＰＯＰ體P" pitchFamily="82" charset="-120"/>
              </a:rPr>
              <a:t>綠色</a:t>
            </a:r>
            <a:r>
              <a:rPr lang="zh-TW" altLang="en-US" sz="2500" dirty="0">
                <a:solidFill>
                  <a:srgbClr val="00B050"/>
                </a:solidFill>
                <a:latin typeface="文鼎新潮ＰＯＰ體P" pitchFamily="82" charset="-120"/>
                <a:ea typeface="文鼎新潮ＰＯＰ體P" pitchFamily="82" charset="-120"/>
              </a:rPr>
              <a:t>數字</a:t>
            </a:r>
            <a:r>
              <a:rPr lang="zh-TW" altLang="en-US" dirty="0" smtClean="0">
                <a:latin typeface="文鼎新潮ＰＯＰ體P" pitchFamily="82" charset="-120"/>
                <a:ea typeface="文鼎新潮ＰＯＰ體P" pitchFamily="82" charset="-120"/>
              </a:rPr>
              <a:t>請</a:t>
            </a:r>
            <a:r>
              <a:rPr lang="zh-TW" altLang="en-US" dirty="0">
                <a:latin typeface="文鼎新潮ＰＯＰ體P" pitchFamily="82" charset="-120"/>
                <a:ea typeface="文鼎新潮ＰＯＰ體P" pitchFamily="82" charset="-120"/>
              </a:rPr>
              <a:t>轉介老師觀察後</a:t>
            </a:r>
            <a:r>
              <a:rPr lang="zh-TW" altLang="en-US" b="1" dirty="0">
                <a:latin typeface="文鼎新潮ＰＯＰ體P" pitchFamily="82" charset="-120"/>
                <a:ea typeface="文鼎新潮ＰＯＰ體P" pitchFamily="82" charset="-120"/>
              </a:rPr>
              <a:t>詳細填寫，這是往後鑑定的重要依據</a:t>
            </a:r>
            <a:r>
              <a:rPr lang="en-US" altLang="zh-TW" b="1" dirty="0">
                <a:latin typeface="文鼎新潮ＰＯＰ體P" pitchFamily="82" charset="-120"/>
                <a:ea typeface="文鼎新潮ＰＯＰ體P" pitchFamily="82" charset="-120"/>
              </a:rPr>
              <a:t>!!!!</a:t>
            </a:r>
            <a:r>
              <a:rPr lang="en-US" altLang="zh-TW" dirty="0">
                <a:latin typeface="文鼎新潮ＰＯＰ體P" pitchFamily="82" charset="-120"/>
                <a:ea typeface="文鼎新潮ＰＯＰ體P" pitchFamily="82" charset="-120"/>
              </a:rPr>
              <a:t>)</a:t>
            </a:r>
          </a:p>
        </p:txBody>
      </p:sp>
      <p:sp>
        <p:nvSpPr>
          <p:cNvPr id="3" name="圓角矩形 2"/>
          <p:cNvSpPr/>
          <p:nvPr/>
        </p:nvSpPr>
        <p:spPr>
          <a:xfrm>
            <a:off x="6660232" y="2852936"/>
            <a:ext cx="2376264" cy="36004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學生能力現況和問題</a:t>
            </a:r>
            <a:endParaRPr lang="zh-TW" altLang="en-US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7452320" y="3436617"/>
            <a:ext cx="1584176" cy="42443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轉</a:t>
            </a:r>
            <a:r>
              <a:rPr lang="zh-TW" alt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介前介入</a:t>
            </a:r>
            <a:endParaRPr lang="en-US" altLang="zh-TW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右大括弧 4"/>
          <p:cNvSpPr/>
          <p:nvPr/>
        </p:nvSpPr>
        <p:spPr>
          <a:xfrm>
            <a:off x="6372200" y="2924944"/>
            <a:ext cx="288032" cy="288032"/>
          </a:xfrm>
          <a:prstGeom prst="rightBrac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右大括弧 8"/>
          <p:cNvSpPr/>
          <p:nvPr/>
        </p:nvSpPr>
        <p:spPr>
          <a:xfrm>
            <a:off x="7120105" y="3501008"/>
            <a:ext cx="288032" cy="288032"/>
          </a:xfrm>
          <a:prstGeom prst="rightBrac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105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12" y="0"/>
            <a:ext cx="9164312" cy="68732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852936"/>
            <a:ext cx="7772400" cy="936104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latin typeface="標楷體" pitchFamily="65" charset="-120"/>
                <a:ea typeface="標楷體" pitchFamily="65" charset="-120"/>
              </a:rPr>
              <a:t>資料蒐集檢核表</a:t>
            </a:r>
            <a:endParaRPr lang="zh-TW" altLang="en-US" sz="54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6787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1315</TotalTime>
  <Words>1556</Words>
  <Application>Microsoft Office PowerPoint</Application>
  <PresentationFormat>如螢幕大小 (4:3)</PresentationFormat>
  <Paragraphs>171</Paragraphs>
  <Slides>21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3" baseType="lpstr">
      <vt:lpstr>Office 佈景主題</vt:lpstr>
      <vt:lpstr>Acrobat Document</vt:lpstr>
      <vt:lpstr>新北市佳林國中 </vt:lpstr>
      <vt:lpstr>報告目錄</vt:lpstr>
      <vt:lpstr>三級輔導、校內篩選轉介</vt:lpstr>
      <vt:lpstr>三級輔導&amp;校內篩選轉介機制</vt:lpstr>
      <vt:lpstr>PowerPoint 簡報</vt:lpstr>
      <vt:lpstr>轉介對象</vt:lpstr>
      <vt:lpstr>轉介相關表件</vt:lpstr>
      <vt:lpstr>導師轉介時需填寫表格</vt:lpstr>
      <vt:lpstr>資料蒐集檢核表</vt:lpstr>
      <vt:lpstr>學生接受測驗後，確定有問題者</vt:lpstr>
      <vt:lpstr>轉介可評估向度</vt:lpstr>
      <vt:lpstr>轉介時應該評估的地方(一)</vt:lpstr>
      <vt:lpstr>轉介時應該評估的地方(二)</vt:lpstr>
      <vt:lpstr>轉介時應該評估的地方(三)</vt:lpstr>
      <vt:lpstr>轉介時應該評估的地方(四)</vt:lpstr>
      <vt:lpstr>注意事項</vt:lpstr>
      <vt:lpstr>因本校人力不足以及測驗成本的考量，建議您推薦時參考以下各點：</vt:lpstr>
      <vt:lpstr>校內提報轉介的注意事項</vt:lpstr>
      <vt:lpstr>相關法規參考</vt:lpstr>
      <vt:lpstr>最後，想再分享的是 法規中有提到…「身心障礙及資賦優異學生鑑定標準」</vt:lpstr>
      <vt:lpstr>最後，想再分享的是 法規中有提到…「身心障礙及資賦優異學生鑑定標準」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新北市佳林國中 </dc:title>
  <dc:creator>704</dc:creator>
  <cp:lastModifiedBy>Meilingchiu</cp:lastModifiedBy>
  <cp:revision>162</cp:revision>
  <dcterms:created xsi:type="dcterms:W3CDTF">2012-11-06T06:21:18Z</dcterms:created>
  <dcterms:modified xsi:type="dcterms:W3CDTF">2014-11-27T14:10:22Z</dcterms:modified>
</cp:coreProperties>
</file>