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  <p:sldMasterId id="2147483821" r:id="rId2"/>
  </p:sldMasterIdLst>
  <p:sldIdLst>
    <p:sldId id="256" r:id="rId3"/>
    <p:sldId id="258" r:id="rId4"/>
    <p:sldId id="259" r:id="rId5"/>
    <p:sldId id="260" r:id="rId6"/>
    <p:sldId id="266" r:id="rId7"/>
    <p:sldId id="261" r:id="rId8"/>
    <p:sldId id="264" r:id="rId9"/>
    <p:sldId id="265" r:id="rId10"/>
    <p:sldId id="262" r:id="rId11"/>
    <p:sldId id="267" r:id="rId12"/>
    <p:sldId id="268" r:id="rId13"/>
    <p:sldId id="263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C29F-A057-46E3-8C3A-FFFA223AAC00}" type="datetimeFigureOut">
              <a:rPr lang="zh-TW" altLang="en-US" smtClean="0"/>
              <a:t>2015/8/28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0E47-0E85-4BB7-81EA-E3F101080A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3571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1580474" y="553734"/>
            <a:ext cx="7349244" cy="4741531"/>
            <a:chOff x="428596" y="553734"/>
            <a:chExt cx="7349244" cy="4741531"/>
          </a:xfrm>
        </p:grpSpPr>
        <p:sp>
          <p:nvSpPr>
            <p:cNvPr id="16" name="矩形 15"/>
            <p:cNvSpPr/>
            <p:nvPr/>
          </p:nvSpPr>
          <p:spPr>
            <a:xfrm rot="21480000">
              <a:off x="428596" y="580356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21540000">
              <a:off x="437473" y="571479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437481" y="553734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651912" y="612776"/>
            <a:ext cx="7215238" cy="4602175"/>
          </a:xfrm>
          <a:solidFill>
            <a:schemeClr val="bg2">
              <a:tint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 useBgFill="1"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595295"/>
            <a:ext cx="1357290" cy="5691227"/>
          </a:xfrm>
          <a:noFill/>
        </p:spPr>
        <p:txBody>
          <a:bodyPr vert="eaVert" anchor="ctr">
            <a:noAutofit/>
          </a:bodyPr>
          <a:lstStyle>
            <a:lvl1pPr algn="l">
              <a:defRPr lang="zh-CN" altLang="en-US" sz="32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latin typeface="+mj-lt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14480" y="5481658"/>
            <a:ext cx="7215238" cy="804862"/>
          </a:xfrm>
        </p:spPr>
        <p:txBody>
          <a:bodyPr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F217C-3B8C-4AEB-AD6E-D89F0DA4FE81}" type="datetimeFigureOut">
              <a:rPr lang="zh-TW" altLang="en-US" smtClean="0"/>
              <a:t>2015/8/28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702E-CC18-4436-8733-1E89239EA4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F217C-3B8C-4AEB-AD6E-D89F0DA4FE81}" type="datetimeFigureOut">
              <a:rPr lang="zh-TW" altLang="en-US" smtClean="0"/>
              <a:t>2015/8/28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702E-CC18-4436-8733-1E89239EA4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86644" y="274640"/>
            <a:ext cx="1400156" cy="5851525"/>
          </a:xfrm>
        </p:spPr>
        <p:txBody>
          <a:bodyPr vert="eaVert"/>
          <a:lstStyle>
            <a:lvl1pPr>
              <a:defRPr lang="zh-CN" altLang="en-US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829444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F217C-3B8C-4AEB-AD6E-D89F0DA4FE81}" type="datetimeFigureOut">
              <a:rPr lang="zh-TW" altLang="en-US" smtClean="0"/>
              <a:t>2015/8/28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702E-CC18-4436-8733-1E89239EA4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F217C-3B8C-4AEB-AD6E-D89F0DA4FE81}" type="datetimeFigureOut">
              <a:rPr lang="zh-TW" altLang="en-US" smtClean="0"/>
              <a:t>2015/8/28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702E-CC18-4436-8733-1E89239EA4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5941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8"/>
          </a:xfrm>
        </p:spPr>
        <p:txBody>
          <a:bodyPr anchor="b"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ctr">
              <a:defRPr sz="44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57628"/>
            <a:ext cx="6400800" cy="17532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C29F-A057-46E3-8C3A-FFFA223AAC00}" type="datetimeFigureOut">
              <a:rPr lang="zh-TW" altLang="en-US" smtClean="0"/>
              <a:t>2015/8/28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0E47-0E85-4BB7-81EA-E3F101080A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F217C-3B8C-4AEB-AD6E-D89F0DA4FE81}" type="datetimeFigureOut">
              <a:rPr lang="zh-TW" altLang="en-US" smtClean="0"/>
              <a:t>2015/8/28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702E-CC18-4436-8733-1E89239EA4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854150"/>
            <a:ext cx="7772400" cy="186085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356428"/>
            <a:ext cx="7772400" cy="1501200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l">
              <a:buNone/>
              <a:defRPr sz="1800">
                <a:solidFill>
                  <a:schemeClr val="tx2"/>
                </a:solidFill>
              </a:defRPr>
            </a:lvl2pPr>
            <a:lvl3pPr marL="914400" indent="0" algn="l">
              <a:buNone/>
              <a:defRPr sz="1600">
                <a:solidFill>
                  <a:schemeClr val="tx2"/>
                </a:solidFill>
              </a:defRPr>
            </a:lvl3pPr>
            <a:lvl4pPr marL="1371600" indent="0" algn="l">
              <a:buNone/>
              <a:defRPr sz="1400">
                <a:solidFill>
                  <a:schemeClr val="tx2"/>
                </a:solidFill>
              </a:defRPr>
            </a:lvl4pPr>
            <a:lvl5pPr marL="1828800" indent="0" algn="l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F217C-3B8C-4AEB-AD6E-D89F0DA4FE81}" type="datetimeFigureOut">
              <a:rPr lang="zh-TW" altLang="en-US" smtClean="0"/>
              <a:t>2015/8/28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702E-CC18-4436-8733-1E89239EA4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F217C-3B8C-4AEB-AD6E-D89F0DA4FE81}" type="datetimeFigureOut">
              <a:rPr lang="zh-TW" altLang="en-US" smtClean="0"/>
              <a:t>2015/8/28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702E-CC18-4436-8733-1E89239EA4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F217C-3B8C-4AEB-AD6E-D89F0DA4FE81}" type="datetimeFigureOut">
              <a:rPr lang="zh-TW" altLang="en-US" smtClean="0"/>
              <a:t>2015/8/28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702E-CC18-4436-8733-1E89239EA4B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F217C-3B8C-4AEB-AD6E-D89F0DA4FE81}" type="datetimeFigureOut">
              <a:rPr lang="zh-TW" altLang="en-US" smtClean="0"/>
              <a:t>2015/8/28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702E-CC18-4436-8733-1E89239EA4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F217C-3B8C-4AEB-AD6E-D89F0DA4FE81}" type="datetimeFigureOut">
              <a:rPr lang="zh-TW" altLang="en-US" smtClean="0"/>
              <a:t>2015/8/28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702E-CC18-4436-8733-1E89239EA4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6258" y="381000"/>
            <a:ext cx="2667000" cy="183355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l">
              <a:defRPr sz="3200" b="1" kern="1200" cap="all" spc="50">
                <a:ln w="1587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52800" y="380999"/>
            <a:ext cx="5410200" cy="57451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26258" y="2214554"/>
            <a:ext cx="2667000" cy="39121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F217C-3B8C-4AEB-AD6E-D89F0DA4FE81}" type="datetimeFigureOut">
              <a:rPr lang="zh-TW" altLang="en-US" smtClean="0"/>
              <a:t>2015/8/28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702E-CC18-4436-8733-1E89239EA4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F217C-3B8C-4AEB-AD6E-D89F0DA4FE81}" type="datetimeFigureOut">
              <a:rPr lang="zh-TW" altLang="en-US" smtClean="0"/>
              <a:t>2015/8/28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7702E-CC18-4436-8733-1E89239EA4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2553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878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F217C-3B8C-4AEB-AD6E-D89F0DA4FE81}" type="datetimeFigureOut">
              <a:rPr lang="zh-TW" altLang="en-US" smtClean="0"/>
              <a:t>2015/8/28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483997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992644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7702E-CC18-4436-8733-1E89239EA4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000" b="1" kern="1200" cap="all" spc="50" dirty="0">
          <a:ln w="1587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31750" dir="3600000" algn="tl" rotWithShape="0">
              <a:srgbClr val="000000">
                <a:alpha val="6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90000"/>
        <a:buFont typeface="Cambria"/>
        <a:buChar char="+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Ï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90000"/>
        <a:buFont typeface="Calibri"/>
        <a:buChar char="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=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9&#24180;&#32026;&#25976;&#23416;&#26045;&#28204;&#24460;&#22238;&#39243;&#35338;&#24687;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201502&#25976;&#23416;&#29305;&#23450;&#23416;&#29983;&#35386;&#26039;&#22577;&#21578;.xl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xam.tcte.edu.tw/tbt_html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140.110.122.51/index.php?mod=resource/index/content/material_ch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500" dirty="0" smtClean="0"/>
              <a:t>你對補救教學了解多少？</a:t>
            </a:r>
            <a:endParaRPr lang="zh-TW" altLang="en-US" sz="5500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945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7821797"/>
              </p:ext>
            </p:extLst>
          </p:nvPr>
        </p:nvGraphicFramePr>
        <p:xfrm>
          <a:off x="323528" y="116632"/>
          <a:ext cx="8568952" cy="6900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文件" r:id="rId3" imgW="6374898" imgH="5133975" progId="Word.Document.12">
                  <p:embed/>
                </p:oleObj>
              </mc:Choice>
              <mc:Fallback>
                <p:oleObj name="文件" r:id="rId3" imgW="6374898" imgH="513397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116632"/>
                        <a:ext cx="8568952" cy="69003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019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5361736"/>
              </p:ext>
            </p:extLst>
          </p:nvPr>
        </p:nvGraphicFramePr>
        <p:xfrm>
          <a:off x="1691680" y="-10456"/>
          <a:ext cx="5472608" cy="6868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Document" r:id="rId3" imgW="6415587" imgH="9869373" progId="Word.Document.8">
                  <p:embed/>
                </p:oleObj>
              </mc:Choice>
              <mc:Fallback>
                <p:oleObj name="Document" r:id="rId3" imgW="6415587" imgH="9869373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91680" y="-10456"/>
                        <a:ext cx="5472608" cy="68684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6191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568952" cy="1470025"/>
          </a:xfrm>
        </p:spPr>
        <p:txBody>
          <a:bodyPr>
            <a:normAutofit/>
          </a:bodyPr>
          <a:lstStyle/>
          <a:p>
            <a:endParaRPr lang="zh-TW" altLang="en-US" sz="5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3140968"/>
            <a:ext cx="6400800" cy="1753200"/>
          </a:xfrm>
        </p:spPr>
        <p:txBody>
          <a:bodyPr>
            <a:normAutofit/>
          </a:bodyPr>
          <a:lstStyle/>
          <a:p>
            <a:r>
              <a:rPr lang="zh-TW" altLang="en-US" sz="4800" dirty="0"/>
              <a:t>感謝您的聆聽 ！</a:t>
            </a:r>
            <a:endParaRPr lang="zh-TW" altLang="en-US" sz="4500" dirty="0"/>
          </a:p>
        </p:txBody>
      </p:sp>
    </p:spTree>
    <p:extLst>
      <p:ext uri="{BB962C8B-B14F-4D97-AF65-F5344CB8AC3E}">
        <p14:creationId xmlns:p14="http://schemas.microsoft.com/office/powerpoint/2010/main" val="182039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280920" cy="1470025"/>
          </a:xfrm>
        </p:spPr>
        <p:txBody>
          <a:bodyPr>
            <a:normAutofit fontScale="90000"/>
          </a:bodyPr>
          <a:lstStyle/>
          <a:p>
            <a:r>
              <a:rPr lang="zh-TW" altLang="en-US" sz="5000" dirty="0" smtClean="0"/>
              <a:t>你知道補救教學測驗一年幾次嗎？</a:t>
            </a:r>
            <a:endParaRPr lang="zh-TW" altLang="en-US" sz="5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780928"/>
            <a:ext cx="6400800" cy="2857872"/>
          </a:xfrm>
        </p:spPr>
        <p:txBody>
          <a:bodyPr>
            <a:noAutofit/>
          </a:bodyPr>
          <a:lstStyle/>
          <a:p>
            <a:r>
              <a:rPr lang="zh-TW" altLang="en-US" sz="4400" dirty="0" smtClean="0">
                <a:solidFill>
                  <a:srgbClr val="FF0000"/>
                </a:solidFill>
              </a:rPr>
              <a:t>一年總共三次</a:t>
            </a:r>
            <a:endParaRPr lang="en-US" altLang="zh-TW" sz="4400" dirty="0" smtClean="0">
              <a:solidFill>
                <a:srgbClr val="FF0000"/>
              </a:solidFill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</a:rPr>
              <a:t>9</a:t>
            </a:r>
            <a:r>
              <a:rPr lang="zh-TW" altLang="en-US" sz="4400" dirty="0" smtClean="0">
                <a:solidFill>
                  <a:srgbClr val="FF0000"/>
                </a:solidFill>
              </a:rPr>
              <a:t>月測第一次</a:t>
            </a:r>
            <a:endParaRPr lang="en-US" altLang="zh-TW" sz="4400" dirty="0" smtClean="0">
              <a:solidFill>
                <a:srgbClr val="FF0000"/>
              </a:solidFill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</a:rPr>
              <a:t>9</a:t>
            </a:r>
            <a:r>
              <a:rPr lang="zh-TW" altLang="en-US" sz="4400" dirty="0" smtClean="0">
                <a:solidFill>
                  <a:srgbClr val="FF0000"/>
                </a:solidFill>
              </a:rPr>
              <a:t>月沒通過者</a:t>
            </a:r>
            <a:r>
              <a:rPr lang="en-US" altLang="zh-TW" sz="4400" dirty="0" smtClean="0">
                <a:solidFill>
                  <a:srgbClr val="FF0000"/>
                </a:solidFill>
              </a:rPr>
              <a:t>2</a:t>
            </a:r>
            <a:r>
              <a:rPr lang="zh-TW" altLang="en-US" sz="4400" dirty="0" smtClean="0">
                <a:solidFill>
                  <a:srgbClr val="FF0000"/>
                </a:solidFill>
              </a:rPr>
              <a:t>月測第二次</a:t>
            </a:r>
            <a:endParaRPr lang="en-US" altLang="zh-TW" sz="4400" dirty="0" smtClean="0">
              <a:solidFill>
                <a:srgbClr val="FF0000"/>
              </a:solidFill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</a:rPr>
              <a:t>9</a:t>
            </a:r>
            <a:r>
              <a:rPr lang="zh-TW" altLang="en-US" sz="4400" dirty="0" smtClean="0">
                <a:solidFill>
                  <a:srgbClr val="FF0000"/>
                </a:solidFill>
              </a:rPr>
              <a:t>月沒通過者</a:t>
            </a:r>
            <a:r>
              <a:rPr lang="en-US" altLang="zh-TW" sz="4400" dirty="0" smtClean="0">
                <a:solidFill>
                  <a:srgbClr val="FF0000"/>
                </a:solidFill>
              </a:rPr>
              <a:t>6</a:t>
            </a:r>
            <a:r>
              <a:rPr lang="zh-TW" altLang="en-US" sz="4400" dirty="0" smtClean="0">
                <a:solidFill>
                  <a:srgbClr val="FF0000"/>
                </a:solidFill>
              </a:rPr>
              <a:t>月測第三次</a:t>
            </a:r>
            <a:endParaRPr lang="zh-TW" alt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03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332657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zh-TW" altLang="en-US" sz="5000" dirty="0" smtClean="0"/>
              <a:t>你知道補救教學的難度與範圍？</a:t>
            </a:r>
            <a:endParaRPr lang="zh-TW" altLang="en-US" sz="5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492896"/>
            <a:ext cx="6400800" cy="3456384"/>
          </a:xfrm>
        </p:spPr>
        <p:txBody>
          <a:bodyPr/>
          <a:lstStyle/>
          <a:p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048305"/>
              </p:ext>
            </p:extLst>
          </p:nvPr>
        </p:nvGraphicFramePr>
        <p:xfrm>
          <a:off x="179512" y="1628800"/>
          <a:ext cx="8640959" cy="4906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2352261"/>
                <a:gridCol w="2352261"/>
                <a:gridCol w="2352261"/>
              </a:tblGrid>
              <a:tr h="79208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400" dirty="0" smtClean="0"/>
                        <a:t>9</a:t>
                      </a:r>
                      <a:r>
                        <a:rPr lang="zh-TW" altLang="en-US" sz="4400" dirty="0" smtClean="0"/>
                        <a:t>月</a:t>
                      </a:r>
                      <a:endParaRPr lang="zh-TW" alt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400" dirty="0" smtClean="0"/>
                        <a:t>2</a:t>
                      </a:r>
                      <a:r>
                        <a:rPr lang="zh-TW" altLang="en-US" sz="4400" dirty="0" smtClean="0"/>
                        <a:t>月</a:t>
                      </a:r>
                      <a:endParaRPr lang="zh-TW" alt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400" dirty="0" smtClean="0"/>
                        <a:t>6</a:t>
                      </a:r>
                      <a:r>
                        <a:rPr lang="zh-TW" altLang="en-US" sz="4400" dirty="0" smtClean="0"/>
                        <a:t>月</a:t>
                      </a:r>
                      <a:endParaRPr lang="zh-TW" altLang="en-US" sz="4400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r>
                        <a:rPr lang="zh-TW" altLang="en-US" sz="3600" dirty="0" smtClean="0"/>
                        <a:t>七年級</a:t>
                      </a:r>
                      <a:endParaRPr lang="zh-TW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六年級全年級範圍，難度為基本能力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solidFill>
                            <a:srgbClr val="FF0000"/>
                          </a:solidFill>
                        </a:rPr>
                        <a:t>六年級</a:t>
                      </a:r>
                      <a:r>
                        <a:rPr lang="zh-TW" altLang="en-US" sz="2800" dirty="0" smtClean="0"/>
                        <a:t>全年級範圍，難度為基本能力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solidFill>
                            <a:srgbClr val="FF0000"/>
                          </a:solidFill>
                        </a:rPr>
                        <a:t>六年級</a:t>
                      </a:r>
                      <a:r>
                        <a:rPr lang="zh-TW" altLang="en-US" sz="2800" dirty="0" smtClean="0"/>
                        <a:t>全年級範圍，難度為基本能力</a:t>
                      </a:r>
                      <a:endParaRPr lang="zh-TW" altLang="en-US" sz="2800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r>
                        <a:rPr lang="zh-TW" altLang="en-US" sz="3600" dirty="0" smtClean="0"/>
                        <a:t>八年級</a:t>
                      </a:r>
                      <a:endParaRPr lang="zh-TW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七年級全年級範圍，難度為基本能力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solidFill>
                            <a:srgbClr val="FF0000"/>
                          </a:solidFill>
                        </a:rPr>
                        <a:t>七年級</a:t>
                      </a:r>
                      <a:r>
                        <a:rPr lang="zh-TW" altLang="en-US" sz="2800" dirty="0" smtClean="0"/>
                        <a:t>全年級範圍，難度為基本能力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solidFill>
                            <a:srgbClr val="FF0000"/>
                          </a:solidFill>
                        </a:rPr>
                        <a:t>七年級</a:t>
                      </a:r>
                      <a:r>
                        <a:rPr lang="zh-TW" altLang="en-US" sz="2800" dirty="0" smtClean="0"/>
                        <a:t>全年級範圍，難度為基本能力</a:t>
                      </a:r>
                      <a:endParaRPr lang="zh-TW" altLang="en-US" sz="2800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r>
                        <a:rPr lang="zh-TW" altLang="en-US" sz="3600" dirty="0" smtClean="0"/>
                        <a:t>九年級</a:t>
                      </a:r>
                      <a:endParaRPr lang="zh-TW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八年級全年級範圍，難度為基本能力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solidFill>
                            <a:srgbClr val="FF0000"/>
                          </a:solidFill>
                        </a:rPr>
                        <a:t>八年級</a:t>
                      </a:r>
                      <a:r>
                        <a:rPr lang="zh-TW" altLang="en-US" sz="2800" dirty="0" smtClean="0"/>
                        <a:t>全年級範圍，難度為基本能力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solidFill>
                            <a:srgbClr val="FF0000"/>
                          </a:solidFill>
                        </a:rPr>
                        <a:t>八年級</a:t>
                      </a:r>
                      <a:r>
                        <a:rPr lang="zh-TW" altLang="en-US" sz="2800" dirty="0" smtClean="0"/>
                        <a:t>全年級範圍，難度為基本能力</a:t>
                      </a:r>
                      <a:endParaRPr lang="zh-TW" alt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803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8856984" cy="1470025"/>
          </a:xfrm>
        </p:spPr>
        <p:txBody>
          <a:bodyPr>
            <a:normAutofit fontScale="90000"/>
          </a:bodyPr>
          <a:lstStyle/>
          <a:p>
            <a:r>
              <a:rPr lang="zh-TW" altLang="en-US" sz="5000" dirty="0" smtClean="0"/>
              <a:t>什麼樣的人需要進行補救教學測驗？</a:t>
            </a:r>
            <a:endParaRPr lang="zh-TW" altLang="en-US" sz="5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43608" y="2852936"/>
            <a:ext cx="6984776" cy="2880320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國、英、數成績在班上後</a:t>
            </a:r>
            <a:r>
              <a:rPr lang="en-US" altLang="zh-TW" sz="4000" dirty="0" smtClean="0"/>
              <a:t>25%~40%(</a:t>
            </a:r>
            <a:r>
              <a:rPr lang="zh-TW" altLang="en-US" sz="4000" dirty="0" smtClean="0"/>
              <a:t>本校核定為</a:t>
            </a:r>
            <a:r>
              <a:rPr lang="en-US" altLang="zh-TW" sz="4000" dirty="0" smtClean="0"/>
              <a:t>35%)</a:t>
            </a:r>
            <a:r>
              <a:rPr lang="zh-TW" altLang="en-US" sz="4000" dirty="0" smtClean="0"/>
              <a:t>。</a:t>
            </a:r>
            <a:endParaRPr lang="en-US" altLang="zh-TW" sz="4000" dirty="0" smtClean="0"/>
          </a:p>
          <a:p>
            <a:r>
              <a:rPr lang="zh-TW" altLang="en-US" sz="4000" dirty="0" smtClean="0"/>
              <a:t>需要額外協助的人</a:t>
            </a:r>
            <a:endParaRPr lang="en-US" altLang="zh-TW" sz="4000" dirty="0" smtClean="0"/>
          </a:p>
          <a:p>
            <a:r>
              <a:rPr lang="zh-TW" altLang="en-US" sz="4000" dirty="0" smtClean="0"/>
              <a:t>要上補救教學課程的人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15803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000" dirty="0" smtClean="0"/>
              <a:t>何謂基本能力？</a:t>
            </a:r>
            <a:endParaRPr lang="zh-TW" altLang="en-US" sz="5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hlinkClick r:id="rId2" action="ppaction://hlinkfile"/>
              </a:rPr>
              <a:t>9</a:t>
            </a:r>
            <a:r>
              <a:rPr lang="zh-TW" altLang="en-US" sz="4000" dirty="0">
                <a:hlinkClick r:id="rId2" action="ppaction://hlinkfile"/>
              </a:rPr>
              <a:t>年級數學施測後回饋訊息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85662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836712"/>
            <a:ext cx="8496944" cy="1470025"/>
          </a:xfrm>
        </p:spPr>
        <p:txBody>
          <a:bodyPr>
            <a:normAutofit fontScale="90000"/>
          </a:bodyPr>
          <a:lstStyle/>
          <a:p>
            <a:r>
              <a:rPr lang="zh-TW" altLang="en-US" sz="5000" dirty="0" smtClean="0"/>
              <a:t>我如何知道學生缺乏何種能力？</a:t>
            </a:r>
            <a:endParaRPr lang="zh-TW" altLang="en-US" sz="5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3886200"/>
            <a:ext cx="7920880" cy="1752600"/>
          </a:xfrm>
        </p:spPr>
        <p:txBody>
          <a:bodyPr>
            <a:normAutofit/>
          </a:bodyPr>
          <a:lstStyle/>
          <a:p>
            <a:r>
              <a:rPr lang="en-US" altLang="zh-TW" sz="4000" dirty="0">
                <a:hlinkClick r:id="rId2" action="ppaction://hlinkfile"/>
              </a:rPr>
              <a:t>201502</a:t>
            </a:r>
            <a:r>
              <a:rPr lang="zh-TW" altLang="en-US" sz="4000" dirty="0">
                <a:hlinkClick r:id="rId2" action="ppaction://hlinkfile"/>
              </a:rPr>
              <a:t>數學特定學生診斷報告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91651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568952" cy="1470025"/>
          </a:xfrm>
        </p:spPr>
        <p:txBody>
          <a:bodyPr>
            <a:normAutofit/>
          </a:bodyPr>
          <a:lstStyle/>
          <a:p>
            <a:r>
              <a:rPr lang="zh-TW" altLang="en-US" sz="5000" dirty="0" smtClean="0"/>
              <a:t>學生的測驗結果？</a:t>
            </a:r>
            <a:endParaRPr lang="zh-TW" altLang="en-US" sz="5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492896"/>
            <a:ext cx="6400800" cy="3600400"/>
          </a:xfrm>
        </p:spPr>
        <p:txBody>
          <a:bodyPr>
            <a:normAutofit/>
          </a:bodyPr>
          <a:lstStyle/>
          <a:p>
            <a:r>
              <a:rPr lang="zh-TW" altLang="en-US" sz="4500" dirty="0" smtClean="0">
                <a:solidFill>
                  <a:srgbClr val="FF0000"/>
                </a:solidFill>
                <a:hlinkClick r:id="rId2"/>
              </a:rPr>
              <a:t>補救教學科技化評量</a:t>
            </a:r>
            <a:endParaRPr lang="en-US" altLang="zh-TW" sz="4500" dirty="0" smtClean="0">
              <a:solidFill>
                <a:srgbClr val="FF0000"/>
              </a:solidFill>
            </a:endParaRPr>
          </a:p>
          <a:p>
            <a:endParaRPr lang="en-US" altLang="zh-TW" sz="4500" dirty="0">
              <a:solidFill>
                <a:srgbClr val="FF0000"/>
              </a:solidFill>
            </a:endParaRPr>
          </a:p>
          <a:p>
            <a:r>
              <a:rPr lang="zh-TW" altLang="en-US" sz="4500" dirty="0" smtClean="0">
                <a:solidFill>
                  <a:srgbClr val="FF0000"/>
                </a:solidFill>
              </a:rPr>
              <a:t>學校代碼：</a:t>
            </a:r>
            <a:r>
              <a:rPr lang="en-US" altLang="zh-TW" sz="4500" dirty="0" smtClean="0">
                <a:solidFill>
                  <a:srgbClr val="FF0000"/>
                </a:solidFill>
              </a:rPr>
              <a:t>014574</a:t>
            </a:r>
            <a:endParaRPr lang="zh-TW" altLang="en-US" sz="4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54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5" y="478670"/>
            <a:ext cx="9146135" cy="6190690"/>
          </a:xfrm>
        </p:spPr>
      </p:pic>
    </p:spTree>
    <p:extLst>
      <p:ext uri="{BB962C8B-B14F-4D97-AF65-F5344CB8AC3E}">
        <p14:creationId xmlns:p14="http://schemas.microsoft.com/office/powerpoint/2010/main" val="73292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568952" cy="1470025"/>
          </a:xfrm>
        </p:spPr>
        <p:txBody>
          <a:bodyPr>
            <a:normAutofit/>
          </a:bodyPr>
          <a:lstStyle/>
          <a:p>
            <a:r>
              <a:rPr lang="zh-TW" altLang="en-US" sz="5000" dirty="0" smtClean="0"/>
              <a:t>補救教學的教材在哪裡？</a:t>
            </a:r>
            <a:endParaRPr lang="zh-TW" altLang="en-US" sz="5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4500" dirty="0" smtClean="0">
                <a:solidFill>
                  <a:srgbClr val="FF0000"/>
                </a:solidFill>
                <a:hlinkClick r:id="rId2"/>
              </a:rPr>
              <a:t>補救教學資源平台</a:t>
            </a:r>
            <a:endParaRPr lang="zh-TW" altLang="en-US" sz="4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630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行雲流水">
  <a:themeElements>
    <a:clrScheme name="行雲流水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行雲流水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华文行楷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明朝"/>
        <a:font script="Hang" typeface="HY견명조"/>
        <a:font script="Hans" typeface="华文行楷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行雲流水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hueMod val="100000"/>
                <a:satMod val="300000"/>
              </a:schemeClr>
            </a:gs>
            <a:gs pos="72000">
              <a:schemeClr val="phClr">
                <a:tint val="100000"/>
                <a:shade val="100000"/>
                <a:hueMod val="100000"/>
                <a:satMod val="100000"/>
              </a:schemeClr>
            </a:gs>
            <a:gs pos="81000">
              <a:schemeClr val="phClr">
                <a:tint val="98000"/>
                <a:shade val="100000"/>
                <a:hueMod val="100000"/>
                <a:satMod val="15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39000"/>
                <a:hueMod val="100000"/>
                <a:satMod val="150000"/>
              </a:schemeClr>
              <a:schemeClr val="phClr">
                <a:tint val="90000"/>
                <a:shade val="100000"/>
                <a:hueMod val="100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565</TotalTime>
  <Words>255</Words>
  <Application>Microsoft Office PowerPoint</Application>
  <PresentationFormat>如螢幕大小 (4:3)</PresentationFormat>
  <Paragraphs>37</Paragraphs>
  <Slides>12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2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12</vt:i4>
      </vt:variant>
    </vt:vector>
  </HeadingPairs>
  <TitlesOfParts>
    <vt:vector size="16" baseType="lpstr">
      <vt:lpstr>4_自訂設計</vt:lpstr>
      <vt:lpstr>行雲流水</vt:lpstr>
      <vt:lpstr>Microsoft Word Document</vt:lpstr>
      <vt:lpstr>Microsoft Word 97 - 2003 Document</vt:lpstr>
      <vt:lpstr>你對補救教學了解多少？</vt:lpstr>
      <vt:lpstr>你知道補救教學測驗一年幾次嗎？</vt:lpstr>
      <vt:lpstr>你知道補救教學的難度與範圍？</vt:lpstr>
      <vt:lpstr>什麼樣的人需要進行補救教學測驗？</vt:lpstr>
      <vt:lpstr>何謂基本能力？</vt:lpstr>
      <vt:lpstr>我如何知道學生缺乏何種能力？</vt:lpstr>
      <vt:lpstr>學生的測驗結果？</vt:lpstr>
      <vt:lpstr>PowerPoint 簡報</vt:lpstr>
      <vt:lpstr>補救教學的教材在哪裡？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你對補救教學了解多少</dc:title>
  <dc:creator>obin</dc:creator>
  <cp:lastModifiedBy>obin</cp:lastModifiedBy>
  <cp:revision>13</cp:revision>
  <dcterms:created xsi:type="dcterms:W3CDTF">2015-05-03T03:17:36Z</dcterms:created>
  <dcterms:modified xsi:type="dcterms:W3CDTF">2015-08-27T17:34:19Z</dcterms:modified>
</cp:coreProperties>
</file>